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79EC66D-3B99-461D-9127-552D959E6F0C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9CBDA3A-904A-4F85-90FA-E87715A1D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9EC66D-3B99-461D-9127-552D959E6F0C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CBDA3A-904A-4F85-90FA-E87715A1D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9EC66D-3B99-461D-9127-552D959E6F0C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CBDA3A-904A-4F85-90FA-E87715A1D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9EC66D-3B99-461D-9127-552D959E6F0C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CBDA3A-904A-4F85-90FA-E87715A1D8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9EC66D-3B99-461D-9127-552D959E6F0C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CBDA3A-904A-4F85-90FA-E87715A1D8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9EC66D-3B99-461D-9127-552D959E6F0C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CBDA3A-904A-4F85-90FA-E87715A1D8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9EC66D-3B99-461D-9127-552D959E6F0C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CBDA3A-904A-4F85-90FA-E87715A1D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9EC66D-3B99-461D-9127-552D959E6F0C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CBDA3A-904A-4F85-90FA-E87715A1D8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9EC66D-3B99-461D-9127-552D959E6F0C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CBDA3A-904A-4F85-90FA-E87715A1D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79EC66D-3B99-461D-9127-552D959E6F0C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CBDA3A-904A-4F85-90FA-E87715A1D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79EC66D-3B99-461D-9127-552D959E6F0C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9CBDA3A-904A-4F85-90FA-E87715A1D8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79EC66D-3B99-461D-9127-552D959E6F0C}" type="datetimeFigureOut">
              <a:rPr lang="en-US" smtClean="0"/>
              <a:pPr/>
              <a:t>2/15/2012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9CBDA3A-904A-4F85-90FA-E87715A1D8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Introduction to Electrochemistry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57200"/>
            <a:ext cx="8229600" cy="1371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What are batteries?</a:t>
            </a:r>
          </a:p>
          <a:p>
            <a:pPr algn="ctr">
              <a:buNone/>
            </a:pP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What are batteries used for?</a:t>
            </a:r>
          </a:p>
          <a:p>
            <a:pPr algn="ctr">
              <a:buNone/>
            </a:pPr>
            <a:endParaRPr lang="en-US" sz="26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905000"/>
            <a:ext cx="2209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1676400"/>
            <a:ext cx="2091939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17526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4191000"/>
            <a:ext cx="2209800" cy="1786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" y="4343401"/>
            <a:ext cx="22860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6600" y="4419601"/>
            <a:ext cx="238266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95400" y="762000"/>
            <a:ext cx="670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Arial" pitchFamily="34" charset="0"/>
                <a:cs typeface="Arial" pitchFamily="34" charset="0"/>
              </a:rPr>
              <a:t>How do batteries work?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5638800" y="2514600"/>
            <a:ext cx="8382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>
            <a:off x="2209800" y="2438400"/>
            <a:ext cx="990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705600" y="2133600"/>
            <a:ext cx="137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?</a:t>
            </a:r>
            <a:endParaRPr lang="en-US" sz="9600" dirty="0"/>
          </a:p>
        </p:txBody>
      </p:sp>
      <p:sp>
        <p:nvSpPr>
          <p:cNvPr id="22" name="TextBox 21"/>
          <p:cNvSpPr txBox="1"/>
          <p:nvPr/>
        </p:nvSpPr>
        <p:spPr>
          <a:xfrm>
            <a:off x="1295400" y="533400"/>
            <a:ext cx="137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  ?</a:t>
            </a:r>
            <a:endParaRPr lang="en-US" sz="9600" dirty="0"/>
          </a:p>
        </p:txBody>
      </p:sp>
      <p:sp>
        <p:nvSpPr>
          <p:cNvPr id="23" name="Rectangle 22"/>
          <p:cNvSpPr/>
          <p:nvPr/>
        </p:nvSpPr>
        <p:spPr>
          <a:xfrm>
            <a:off x="3352800" y="2362200"/>
            <a:ext cx="1981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3352800" y="25146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  Batteries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81400" y="2667000"/>
            <a:ext cx="1981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219200" y="1143000"/>
            <a:ext cx="670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Arial" pitchFamily="34" charset="0"/>
                <a:cs typeface="Arial" pitchFamily="34" charset="0"/>
              </a:rPr>
              <a:t>How do batteries work?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81400" y="28194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  Batteries</a:t>
            </a:r>
            <a:endParaRPr lang="en-US" sz="2800" b="1" dirty="0"/>
          </a:p>
        </p:txBody>
      </p:sp>
      <p:sp>
        <p:nvSpPr>
          <p:cNvPr id="5" name="Right Arrow 4"/>
          <p:cNvSpPr/>
          <p:nvPr/>
        </p:nvSpPr>
        <p:spPr>
          <a:xfrm>
            <a:off x="5791200" y="2819400"/>
            <a:ext cx="8382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2362200" y="2819400"/>
            <a:ext cx="990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81800" y="2514600"/>
            <a:ext cx="2057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Electrical energy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2590800"/>
            <a:ext cx="2133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Chemical energy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066800"/>
            <a:ext cx="838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How do batteries obtain chemical energy?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2362200"/>
            <a:ext cx="64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         ?</a:t>
            </a:r>
            <a:endParaRPr lang="en-US" sz="9600" dirty="0"/>
          </a:p>
        </p:txBody>
      </p:sp>
      <p:sp>
        <p:nvSpPr>
          <p:cNvPr id="4" name="Cloud Callout 3"/>
          <p:cNvSpPr/>
          <p:nvPr/>
        </p:nvSpPr>
        <p:spPr>
          <a:xfrm>
            <a:off x="5181600" y="4114800"/>
            <a:ext cx="3352800" cy="14478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943600" y="4495800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Any Ideas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type of chemical reactions occur in batteries that produce electrical energy?</a:t>
            </a:r>
            <a:br>
              <a:rPr lang="en-US" dirty="0" smtClean="0"/>
            </a:br>
            <a:r>
              <a:rPr lang="en-US" dirty="0" smtClean="0"/>
              <a:t>What are the characteristics of these chemical reactions?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</a:t>
            </a:r>
            <a:endParaRPr kumimoji="0" lang="en-C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1295400"/>
          <a:ext cx="8229600" cy="5005506"/>
        </p:xfrm>
        <a:graphic>
          <a:graphicData uri="http://schemas.openxmlformats.org/drawingml/2006/table">
            <a:tbl>
              <a:tblPr/>
              <a:tblGrid>
                <a:gridCol w="4075329"/>
                <a:gridCol w="4154271"/>
              </a:tblGrid>
              <a:tr h="2961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b="1" dirty="0">
                          <a:latin typeface="Calibri"/>
                          <a:ea typeface="Calibri"/>
                          <a:cs typeface="Times New Roman"/>
                        </a:rPr>
                        <a:t>Examples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b="1" dirty="0">
                          <a:latin typeface="Calibri"/>
                          <a:ea typeface="Calibri"/>
                          <a:cs typeface="Times New Roman"/>
                        </a:rPr>
                        <a:t>Non-examples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54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         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         Zn(s) + CuSO</a:t>
                      </a:r>
                      <a:r>
                        <a:rPr lang="en-CA" sz="1400" b="1" baseline="-250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CA" sz="1400" b="1" dirty="0" err="1">
                          <a:latin typeface="Calibri"/>
                          <a:ea typeface="Calibri"/>
                          <a:cs typeface="Times New Roman"/>
                        </a:rPr>
                        <a:t>aq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) 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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 Cu(s)  + ZnSO</a:t>
                      </a:r>
                      <a:r>
                        <a:rPr lang="en-CA" sz="1400" b="1" baseline="-250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CA" sz="1400" b="1" dirty="0" err="1">
                          <a:latin typeface="Calibri"/>
                          <a:ea typeface="Calibri"/>
                          <a:cs typeface="Times New Roman"/>
                        </a:rPr>
                        <a:t>aq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     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 CuSO</a:t>
                      </a:r>
                      <a:r>
                        <a:rPr lang="en-CA" sz="1400" b="1" baseline="-250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CA" sz="1400" b="1" dirty="0" err="1">
                          <a:latin typeface="Calibri"/>
                          <a:ea typeface="Calibri"/>
                          <a:cs typeface="Times New Roman"/>
                        </a:rPr>
                        <a:t>aq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) + 2NaOH(</a:t>
                      </a:r>
                      <a:r>
                        <a:rPr lang="en-CA" sz="1400" b="1" dirty="0" err="1">
                          <a:latin typeface="Calibri"/>
                          <a:ea typeface="Calibri"/>
                          <a:cs typeface="Times New Roman"/>
                        </a:rPr>
                        <a:t>aq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)  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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 Cu(OH)</a:t>
                      </a:r>
                      <a:r>
                        <a:rPr lang="en-CA" sz="1400" b="1" baseline="-25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CA" sz="1400" b="1" dirty="0" err="1">
                          <a:latin typeface="Calibri"/>
                          <a:ea typeface="Calibri"/>
                          <a:cs typeface="Times New Roman"/>
                        </a:rPr>
                        <a:t>aq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) +Na</a:t>
                      </a:r>
                      <a:r>
                        <a:rPr lang="en-CA" sz="1400" b="1" baseline="-25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SO</a:t>
                      </a:r>
                      <a:r>
                        <a:rPr lang="en-CA" sz="1400" b="1" baseline="-250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CA" sz="1400" b="1" dirty="0" err="1">
                          <a:latin typeface="Calibri"/>
                          <a:ea typeface="Calibri"/>
                          <a:cs typeface="Times New Roman"/>
                        </a:rPr>
                        <a:t>aq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r>
                        <a:rPr lang="en-CA" sz="1400" b="1" baseline="-25000" dirty="0">
                          <a:latin typeface="Calibri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CA" sz="1400" b="1" baseline="-25000" dirty="0">
                          <a:latin typeface="Calibri"/>
                          <a:ea typeface="Calibri"/>
                          <a:cs typeface="Times New Roman"/>
                        </a:rPr>
                      </a:b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   Cu(s) + 2AgNO</a:t>
                      </a:r>
                      <a:r>
                        <a:rPr lang="en-CA" sz="1400" b="1" baseline="-250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CA" sz="1400" b="1" dirty="0" err="1">
                          <a:latin typeface="Calibri"/>
                          <a:ea typeface="Calibri"/>
                          <a:cs typeface="Times New Roman"/>
                        </a:rPr>
                        <a:t>aq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)  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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 Cu(NO</a:t>
                      </a:r>
                      <a:r>
                        <a:rPr lang="en-CA" sz="1400" b="1" baseline="-250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r>
                        <a:rPr lang="en-CA" sz="1400" b="1" baseline="-25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CA" sz="1400" b="1" dirty="0" err="1">
                          <a:latin typeface="Calibri"/>
                          <a:ea typeface="Calibri"/>
                          <a:cs typeface="Times New Roman"/>
                        </a:rPr>
                        <a:t>aq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) + 2Ag(s)  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 dirty="0" smtClean="0">
                          <a:latin typeface="Calibri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en-CA" sz="1400" b="1" dirty="0" err="1">
                          <a:latin typeface="Calibri"/>
                          <a:ea typeface="Calibri"/>
                          <a:cs typeface="Times New Roman"/>
                        </a:rPr>
                        <a:t>HCl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CA" sz="1400" b="1" dirty="0" err="1">
                          <a:latin typeface="Calibri"/>
                          <a:ea typeface="Calibri"/>
                          <a:cs typeface="Times New Roman"/>
                        </a:rPr>
                        <a:t>aq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) + </a:t>
                      </a:r>
                      <a:r>
                        <a:rPr lang="en-CA" sz="1400" b="1" dirty="0" err="1">
                          <a:latin typeface="Calibri"/>
                          <a:ea typeface="Calibri"/>
                          <a:cs typeface="Times New Roman"/>
                        </a:rPr>
                        <a:t>NaOH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CA" sz="1400" b="1" dirty="0" err="1">
                          <a:latin typeface="Calibri"/>
                          <a:ea typeface="Calibri"/>
                          <a:cs typeface="Times New Roman"/>
                        </a:rPr>
                        <a:t>aq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) → </a:t>
                      </a:r>
                      <a:r>
                        <a:rPr lang="en-CA" sz="1400" b="1" dirty="0" err="1">
                          <a:latin typeface="Calibri"/>
                          <a:ea typeface="Calibri"/>
                          <a:cs typeface="Times New Roman"/>
                        </a:rPr>
                        <a:t>NaCl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CA" sz="1400" b="1" dirty="0" err="1">
                          <a:latin typeface="Calibri"/>
                          <a:ea typeface="Calibri"/>
                          <a:cs typeface="Times New Roman"/>
                        </a:rPr>
                        <a:t>aq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) + H</a:t>
                      </a:r>
                      <a:r>
                        <a:rPr lang="en-CA" sz="1400" b="1" baseline="-25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O(l)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54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            </a:t>
                      </a:r>
                      <a:r>
                        <a:rPr lang="en-CA" sz="1400" b="1" dirty="0" err="1">
                          <a:latin typeface="Calibri"/>
                          <a:ea typeface="Calibri"/>
                          <a:cs typeface="Times New Roman"/>
                        </a:rPr>
                        <a:t>Sn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(s) + PbCl</a:t>
                      </a:r>
                      <a:r>
                        <a:rPr lang="en-CA" sz="1400" b="1" baseline="-25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CA" sz="1400" b="1" dirty="0" err="1">
                          <a:latin typeface="Calibri"/>
                          <a:ea typeface="Calibri"/>
                          <a:cs typeface="Times New Roman"/>
                        </a:rPr>
                        <a:t>aq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)  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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 SnCl</a:t>
                      </a:r>
                      <a:r>
                        <a:rPr lang="en-CA" sz="1400" b="1" baseline="-25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CA" sz="1400" b="1" dirty="0" err="1">
                          <a:latin typeface="Calibri"/>
                          <a:ea typeface="Calibri"/>
                          <a:cs typeface="Times New Roman"/>
                        </a:rPr>
                        <a:t>aq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) + </a:t>
                      </a:r>
                      <a:r>
                        <a:rPr lang="en-CA" sz="1400" b="1" dirty="0" err="1">
                          <a:latin typeface="Calibri"/>
                          <a:ea typeface="Calibri"/>
                          <a:cs typeface="Times New Roman"/>
                        </a:rPr>
                        <a:t>Pb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(s)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A" sz="1400" b="1" dirty="0">
                          <a:latin typeface="Calibri"/>
                          <a:ea typeface="Calibri"/>
                          <a:cs typeface="Times New Roman"/>
                        </a:rPr>
                        <a:t>AgNO</a:t>
                      </a:r>
                      <a:r>
                        <a:rPr lang="fr-CA" sz="1400" b="1" baseline="-250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fr-CA" sz="1400" b="1" dirty="0">
                          <a:latin typeface="Calibri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fr-CA" sz="1400" b="1" dirty="0" err="1">
                          <a:latin typeface="Calibri"/>
                          <a:ea typeface="Calibri"/>
                          <a:cs typeface="Times New Roman"/>
                        </a:rPr>
                        <a:t>aq</a:t>
                      </a:r>
                      <a:r>
                        <a:rPr lang="fr-CA" sz="1400" b="1" dirty="0">
                          <a:latin typeface="Calibri"/>
                          <a:ea typeface="Calibri"/>
                          <a:cs typeface="Times New Roman"/>
                        </a:rPr>
                        <a:t>) + </a:t>
                      </a:r>
                      <a:r>
                        <a:rPr lang="fr-CA" sz="1400" b="1" dirty="0" err="1">
                          <a:latin typeface="Calibri"/>
                          <a:ea typeface="Calibri"/>
                          <a:cs typeface="Times New Roman"/>
                        </a:rPr>
                        <a:t>NaCl</a:t>
                      </a:r>
                      <a:r>
                        <a:rPr lang="fr-CA" sz="1400" b="1" dirty="0">
                          <a:latin typeface="Calibri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fr-CA" sz="1400" b="1" dirty="0" err="1">
                          <a:latin typeface="Calibri"/>
                          <a:ea typeface="Calibri"/>
                          <a:cs typeface="Times New Roman"/>
                        </a:rPr>
                        <a:t>aq</a:t>
                      </a:r>
                      <a:r>
                        <a:rPr lang="fr-CA" sz="1400" b="1" dirty="0">
                          <a:latin typeface="Calibri"/>
                          <a:ea typeface="Calibri"/>
                          <a:cs typeface="Times New Roman"/>
                        </a:rPr>
                        <a:t>) → </a:t>
                      </a:r>
                      <a:r>
                        <a:rPr lang="fr-CA" sz="1400" b="1" dirty="0" err="1">
                          <a:latin typeface="Calibri"/>
                          <a:ea typeface="Calibri"/>
                          <a:cs typeface="Times New Roman"/>
                        </a:rPr>
                        <a:t>AgCl</a:t>
                      </a:r>
                      <a:r>
                        <a:rPr lang="fr-CA" sz="1400" b="1" dirty="0">
                          <a:latin typeface="Calibri"/>
                          <a:ea typeface="Calibri"/>
                          <a:cs typeface="Times New Roman"/>
                        </a:rPr>
                        <a:t> (s) + NaNO</a:t>
                      </a:r>
                      <a:r>
                        <a:rPr lang="fr-CA" sz="1400" b="1" baseline="-250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fr-CA" sz="1400" b="1" dirty="0">
                          <a:latin typeface="Calibri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fr-CA" sz="1400" b="1" dirty="0" err="1">
                          <a:latin typeface="Calibri"/>
                          <a:ea typeface="Calibri"/>
                          <a:cs typeface="Times New Roman"/>
                        </a:rPr>
                        <a:t>aq</a:t>
                      </a:r>
                      <a:r>
                        <a:rPr lang="fr-CA" sz="1400" b="1" dirty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54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CA" sz="14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>
                          <a:latin typeface="Calibri"/>
                          <a:ea typeface="Calibri"/>
                          <a:cs typeface="Times New Roman"/>
                        </a:rPr>
                        <a:t>   S(s)  + HNO</a:t>
                      </a:r>
                      <a:r>
                        <a:rPr lang="en-CA" sz="1400" b="1" baseline="-250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n-CA" sz="1400" b="1">
                          <a:latin typeface="Calibri"/>
                          <a:ea typeface="Calibri"/>
                          <a:cs typeface="Times New Roman"/>
                        </a:rPr>
                        <a:t>(aq)  </a:t>
                      </a:r>
                      <a:r>
                        <a:rPr lang="en-CA" sz="1400" b="1"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</a:t>
                      </a:r>
                      <a:r>
                        <a:rPr lang="en-CA" sz="1400" b="1">
                          <a:latin typeface="Calibri"/>
                          <a:ea typeface="Calibri"/>
                          <a:cs typeface="Times New Roman"/>
                        </a:rPr>
                        <a:t>  SO</a:t>
                      </a:r>
                      <a:r>
                        <a:rPr lang="en-CA" sz="1400" b="1" baseline="-250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CA" sz="1400" b="1">
                          <a:latin typeface="Calibri"/>
                          <a:ea typeface="Calibri"/>
                          <a:cs typeface="Times New Roman"/>
                        </a:rPr>
                        <a:t>(g) + NO(g) + H</a:t>
                      </a:r>
                      <a:r>
                        <a:rPr lang="en-CA" sz="1400" b="1" baseline="-250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CA" sz="1400" b="1">
                          <a:latin typeface="Calibri"/>
                          <a:ea typeface="Calibri"/>
                          <a:cs typeface="Times New Roman"/>
                        </a:rPr>
                        <a:t>O(l) </a:t>
                      </a:r>
                      <a:endParaRPr lang="en-U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Na</a:t>
                      </a:r>
                      <a:r>
                        <a:rPr lang="en-CA" sz="1400" b="1" baseline="-25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CO</a:t>
                      </a:r>
                      <a:r>
                        <a:rPr lang="en-CA" sz="1400" b="1" baseline="-250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CA" sz="1400" b="1" dirty="0" err="1">
                          <a:latin typeface="Calibri"/>
                          <a:ea typeface="Calibri"/>
                          <a:cs typeface="Times New Roman"/>
                        </a:rPr>
                        <a:t>aq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) + 2HCl(</a:t>
                      </a:r>
                      <a:r>
                        <a:rPr lang="en-CA" sz="1400" b="1" dirty="0" err="1">
                          <a:latin typeface="Calibri"/>
                          <a:ea typeface="Calibri"/>
                          <a:cs typeface="Times New Roman"/>
                        </a:rPr>
                        <a:t>aq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) 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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 CO</a:t>
                      </a:r>
                      <a:r>
                        <a:rPr lang="en-CA" sz="1400" b="1" baseline="-25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(g) + H</a:t>
                      </a:r>
                      <a:r>
                        <a:rPr lang="en-CA" sz="1400" b="1" baseline="-25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O(l) + 2NaCl(</a:t>
                      </a:r>
                      <a:r>
                        <a:rPr lang="en-CA" sz="1400" b="1" dirty="0" err="1">
                          <a:latin typeface="Calibri"/>
                          <a:ea typeface="Calibri"/>
                          <a:cs typeface="Times New Roman"/>
                        </a:rPr>
                        <a:t>aq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)   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54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>
                          <a:latin typeface="Calibri"/>
                          <a:ea typeface="Calibri"/>
                          <a:cs typeface="Times New Roman"/>
                        </a:rPr>
                        <a:t>                             </a:t>
                      </a:r>
                      <a:endParaRPr lang="en-US" sz="14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>
                          <a:latin typeface="Calibri"/>
                          <a:ea typeface="Calibri"/>
                          <a:cs typeface="Times New Roman"/>
                        </a:rPr>
                        <a:t>                H</a:t>
                      </a:r>
                      <a:r>
                        <a:rPr lang="en-CA" sz="1400" b="1" baseline="-250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CA" sz="1400" b="1">
                          <a:latin typeface="Calibri"/>
                          <a:ea typeface="Calibri"/>
                          <a:cs typeface="Times New Roman"/>
                        </a:rPr>
                        <a:t>(g) +  O</a:t>
                      </a:r>
                      <a:r>
                        <a:rPr lang="en-CA" sz="1400" b="1" baseline="-250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CA" sz="1400" b="1">
                          <a:latin typeface="Calibri"/>
                          <a:ea typeface="Calibri"/>
                          <a:cs typeface="Times New Roman"/>
                        </a:rPr>
                        <a:t>(g)  </a:t>
                      </a:r>
                      <a:r>
                        <a:rPr lang="en-CA" sz="1400" b="1"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</a:t>
                      </a:r>
                      <a:r>
                        <a:rPr lang="en-CA" sz="1400" b="1">
                          <a:latin typeface="Calibri"/>
                          <a:ea typeface="Calibri"/>
                          <a:cs typeface="Times New Roman"/>
                        </a:rPr>
                        <a:t>  2H</a:t>
                      </a:r>
                      <a:r>
                        <a:rPr lang="en-CA" sz="1400" b="1" baseline="-250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CA" sz="1400" b="1">
                          <a:latin typeface="Calibri"/>
                          <a:ea typeface="Calibri"/>
                          <a:cs typeface="Times New Roman"/>
                        </a:rPr>
                        <a:t>O (l)</a:t>
                      </a:r>
                      <a:endParaRPr lang="en-U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BaCl</a:t>
                      </a:r>
                      <a:r>
                        <a:rPr lang="en-CA" sz="1400" b="1" baseline="-25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CA" sz="1400" b="1" dirty="0" err="1">
                          <a:latin typeface="Calibri"/>
                          <a:ea typeface="Calibri"/>
                          <a:cs typeface="Times New Roman"/>
                        </a:rPr>
                        <a:t>aq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) + K</a:t>
                      </a:r>
                      <a:r>
                        <a:rPr lang="en-CA" sz="1400" b="1" baseline="-25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CrO</a:t>
                      </a:r>
                      <a:r>
                        <a:rPr lang="en-CA" sz="1400" b="1" baseline="-250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CA" sz="1400" b="1" dirty="0" err="1">
                          <a:latin typeface="Calibri"/>
                          <a:ea typeface="Calibri"/>
                          <a:cs typeface="Times New Roman"/>
                        </a:rPr>
                        <a:t>aq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) 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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  BaCrO</a:t>
                      </a:r>
                      <a:r>
                        <a:rPr lang="en-CA" sz="1400" b="1" baseline="-250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CA" sz="1400" b="1" dirty="0" err="1">
                          <a:latin typeface="Calibri"/>
                          <a:ea typeface="Calibri"/>
                          <a:cs typeface="Times New Roman"/>
                        </a:rPr>
                        <a:t>aq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) + 2KCl(</a:t>
                      </a:r>
                      <a:r>
                        <a:rPr lang="en-CA" sz="1400" b="1" dirty="0" err="1">
                          <a:latin typeface="Calibri"/>
                          <a:ea typeface="Calibri"/>
                          <a:cs typeface="Times New Roman"/>
                        </a:rPr>
                        <a:t>aq</a:t>
                      </a:r>
                      <a:r>
                        <a:rPr lang="en-CA" sz="1400" b="1" dirty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Oval Callout 8"/>
          <p:cNvSpPr/>
          <p:nvPr/>
        </p:nvSpPr>
        <p:spPr>
          <a:xfrm>
            <a:off x="0" y="-152400"/>
            <a:ext cx="3733800" cy="14478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Think individually</a:t>
            </a:r>
          </a:p>
          <a:p>
            <a:pPr algn="ctr"/>
            <a:r>
              <a:rPr lang="en-US" b="1" dirty="0" smtClean="0"/>
              <a:t>No call outs please!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114800" y="228600"/>
            <a:ext cx="464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i="1" dirty="0" smtClean="0">
                <a:latin typeface="Calibri" pitchFamily="34" charset="0"/>
              </a:rPr>
              <a:t>Hint: Observe what happens to the reactants in terms of electron transfer (exchange of electrons).</a:t>
            </a:r>
            <a:endParaRPr lang="en-US" dirty="0" smtClean="0">
              <a:latin typeface="Calibri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04800" y="813257"/>
            <a:ext cx="8001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Test</a:t>
            </a:r>
            <a:r>
              <a:rPr kumimoji="0" lang="en-CA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your understanding!</a:t>
            </a:r>
            <a:r>
              <a:rPr kumimoji="0" lang="en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en-C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Which of the following is an example of the type of chemical reaction that occurs in batteries and which one of them is not?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1)</a:t>
            </a:r>
            <a:r>
              <a:rPr kumimoji="0" lang="fr-CA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fr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2NaCl(</a:t>
            </a:r>
            <a:r>
              <a:rPr kumimoji="0" lang="fr-CA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aq</a:t>
            </a:r>
            <a:r>
              <a:rPr kumimoji="0" lang="fr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  </a:t>
            </a:r>
            <a:r>
              <a:rPr kumimoji="0" lang="en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kumimoji="0" lang="fr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fr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2Na(l)  + Cl</a:t>
            </a:r>
            <a:r>
              <a:rPr kumimoji="0" lang="fr-CA" sz="28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2</a:t>
            </a:r>
            <a:r>
              <a:rPr kumimoji="0" lang="fr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(</a:t>
            </a:r>
            <a:r>
              <a:rPr kumimoji="0" lang="fr-CA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aq</a:t>
            </a:r>
            <a:r>
              <a:rPr kumimoji="0" lang="fr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)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sym typeface="Wingdings" pitchFamily="2" charset="2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   2) </a:t>
            </a:r>
            <a:r>
              <a:rPr kumimoji="0" lang="en-CA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</a:t>
            </a:r>
            <a:r>
              <a:rPr kumimoji="0" lang="en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2Al(s) + Fe</a:t>
            </a:r>
            <a:r>
              <a:rPr kumimoji="0" lang="en-CA" sz="28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2</a:t>
            </a:r>
            <a:r>
              <a:rPr kumimoji="0" lang="en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O</a:t>
            </a:r>
            <a:r>
              <a:rPr kumimoji="0" lang="en-CA" sz="28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3</a:t>
            </a:r>
            <a:r>
              <a:rPr kumimoji="0" lang="en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(s)   </a:t>
            </a:r>
            <a:r>
              <a:rPr kumimoji="0" lang="en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 Al</a:t>
            </a:r>
            <a:r>
              <a:rPr kumimoji="0" lang="en-CA" sz="28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2</a:t>
            </a:r>
            <a:r>
              <a:rPr kumimoji="0" lang="en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O</a:t>
            </a:r>
            <a:r>
              <a:rPr kumimoji="0" lang="en-CA" sz="28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3</a:t>
            </a:r>
            <a:r>
              <a:rPr kumimoji="0" lang="en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(s) + 2Fe(s)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sym typeface="Wingdings" pitchFamily="2" charset="2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   3)  Ni(OH)</a:t>
            </a:r>
            <a:r>
              <a:rPr kumimoji="0" lang="en-CA" sz="28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2</a:t>
            </a:r>
            <a:r>
              <a:rPr kumimoji="0" lang="en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(s) + H</a:t>
            </a:r>
            <a:r>
              <a:rPr kumimoji="0" lang="en-CA" sz="28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2</a:t>
            </a:r>
            <a:r>
              <a:rPr kumimoji="0" lang="en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SO</a:t>
            </a:r>
            <a:r>
              <a:rPr kumimoji="0" lang="en-CA" sz="28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4</a:t>
            </a:r>
            <a:r>
              <a:rPr kumimoji="0" lang="en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(</a:t>
            </a:r>
            <a:r>
              <a:rPr kumimoji="0" lang="en-CA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aq</a:t>
            </a:r>
            <a:r>
              <a:rPr kumimoji="0" lang="en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)   →   NiSO</a:t>
            </a:r>
            <a:r>
              <a:rPr kumimoji="0" lang="en-CA" sz="28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4</a:t>
            </a:r>
            <a:r>
              <a:rPr kumimoji="0" lang="en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(</a:t>
            </a:r>
            <a:r>
              <a:rPr kumimoji="0" lang="en-CA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aq</a:t>
            </a:r>
            <a:r>
              <a:rPr kumimoji="0" lang="en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) + 2H</a:t>
            </a:r>
            <a:r>
              <a:rPr kumimoji="0" lang="en-CA" sz="28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2</a:t>
            </a:r>
            <a:r>
              <a:rPr kumimoji="0" lang="en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O(l)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sym typeface="Wingdings" pitchFamily="2" charset="2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                     4)    Zn(s)  +  </a:t>
            </a:r>
            <a:r>
              <a:rPr kumimoji="0" lang="en-CA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HgO</a:t>
            </a:r>
            <a:r>
              <a:rPr kumimoji="0" lang="en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(s)  </a:t>
            </a:r>
            <a:r>
              <a:rPr kumimoji="0" lang="en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CA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ZnO</a:t>
            </a:r>
            <a:r>
              <a:rPr kumimoji="0" lang="en-C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(s)  + Hg(l)</a:t>
            </a:r>
          </a:p>
        </p:txBody>
      </p:sp>
      <p:sp>
        <p:nvSpPr>
          <p:cNvPr id="5" name="Rounded Rectangular Callout 4"/>
          <p:cNvSpPr/>
          <p:nvPr/>
        </p:nvSpPr>
        <p:spPr>
          <a:xfrm>
            <a:off x="6248400" y="0"/>
            <a:ext cx="2895600" cy="160020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Think individually.</a:t>
            </a:r>
          </a:p>
          <a:p>
            <a:pPr algn="ctr"/>
            <a:r>
              <a:rPr lang="en-US" b="1" dirty="0" smtClean="0"/>
              <a:t>No call outs please!</a:t>
            </a:r>
          </a:p>
          <a:p>
            <a:pPr algn="ctr"/>
            <a:r>
              <a:rPr lang="en-US" b="1" dirty="0" smtClean="0"/>
              <a:t>Thumbs up if you know the answer!!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Occur in batteries</a:t>
            </a:r>
          </a:p>
          <a:p>
            <a:r>
              <a:rPr lang="en-US" dirty="0" smtClean="0"/>
              <a:t>Exchange of electrons take place</a:t>
            </a:r>
          </a:p>
          <a:p>
            <a:r>
              <a:rPr lang="en-US" dirty="0" smtClean="0"/>
              <a:t>One of the reactant loses electrons and the other gains </a:t>
            </a:r>
            <a:r>
              <a:rPr lang="en-US" dirty="0" err="1" smtClean="0"/>
              <a:t>elctrons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Redox</a:t>
            </a:r>
            <a:r>
              <a:rPr lang="en-US" dirty="0" smtClean="0"/>
              <a:t> Reactions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83</TotalTime>
  <Words>247</Words>
  <Application>Microsoft Office PowerPoint</Application>
  <PresentationFormat>On-screen Show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Introduction to Electrochemistry</vt:lpstr>
      <vt:lpstr>Slide 2</vt:lpstr>
      <vt:lpstr>Slide 3</vt:lpstr>
      <vt:lpstr>Slide 4</vt:lpstr>
      <vt:lpstr>Slide 5</vt:lpstr>
      <vt:lpstr>         What type of chemical reactions occur in batteries that produce electrical energy? What are the characteristics of these chemical reactions? </vt:lpstr>
      <vt:lpstr>Slide 7</vt:lpstr>
      <vt:lpstr>Slide 8</vt:lpstr>
      <vt:lpstr>Redox Reactions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Electrochemistry</dc:title>
  <dc:creator>Bushra</dc:creator>
  <cp:lastModifiedBy>Education Commons</cp:lastModifiedBy>
  <cp:revision>10</cp:revision>
  <dcterms:created xsi:type="dcterms:W3CDTF">2012-01-22T23:54:56Z</dcterms:created>
  <dcterms:modified xsi:type="dcterms:W3CDTF">2012-02-15T19:55:30Z</dcterms:modified>
</cp:coreProperties>
</file>